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3"/>
  </p:sldMasterIdLst>
  <p:notesMasterIdLst>
    <p:notesMasterId r:id="rId18"/>
  </p:notesMasterIdLst>
  <p:sldIdLst>
    <p:sldId id="256" r:id="rId4"/>
    <p:sldId id="258" r:id="rId5"/>
    <p:sldId id="285" r:id="rId6"/>
    <p:sldId id="286" r:id="rId7"/>
    <p:sldId id="287" r:id="rId8"/>
    <p:sldId id="288" r:id="rId9"/>
    <p:sldId id="289" r:id="rId10"/>
    <p:sldId id="296" r:id="rId11"/>
    <p:sldId id="290" r:id="rId12"/>
    <p:sldId id="297" r:id="rId13"/>
    <p:sldId id="291" r:id="rId14"/>
    <p:sldId id="292" r:id="rId15"/>
    <p:sldId id="298" r:id="rId16"/>
    <p:sldId id="29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AC5AA4-E115-CE05-00B3-8FAB2E11283D}" v="33" dt="2024-10-01T11:57:44.792"/>
    <p1510:client id="{C6436C41-4568-6BE2-61D8-B0F90F4A5D7B}" v="246" dt="2024-09-30T13:35:11.1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sv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30743-5240-48A7-8B57-BC19A323DEAA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232819-C3EC-4197-8554-3E2F79CEDC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50098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5054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4757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322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4309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2784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4030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848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127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3753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22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016AC-7320-103A-5B1F-710F8D56D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0A3DAB1-4078-230C-0415-DD9DBC5FF9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88D6204-6991-1D47-C772-87D773C37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Open source</a:t>
            </a:r>
          </a:p>
          <a:p>
            <a:r>
              <a:rPr lang="en-GB"/>
              <a:t>Container orchestration for privacy enhancing techniques</a:t>
            </a:r>
          </a:p>
          <a:p>
            <a:r>
              <a:rPr lang="en-GB"/>
              <a:t>Easily extensible to different types of data sources</a:t>
            </a:r>
          </a:p>
          <a:p>
            <a:r>
              <a:rPr lang="en-GB"/>
              <a:t>Algorithms can be developed in any language</a:t>
            </a:r>
          </a:p>
          <a:p>
            <a:r>
              <a:rPr lang="en-GB"/>
              <a:t>Other applications can connect using the API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E6A5054-FF13-7D2B-EFFC-34A5EC31F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DDFF4-2107-45FA-9BFB-5A681BB7B76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2279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FD12B-082B-4E04-A0D9-3B44F4443A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DA157B-79DC-4A40-B11B-80986412C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D38AE-67D5-4A0B-9753-6EA8A6AFE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59F00-DE36-4C24-A6E4-117B7D82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45938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75570-E817-4A2D-8100-5C4980BED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C00A23-7D69-49A0-A3E6-1C657D0DD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CC180-4A7A-4276-8F35-0A4D8B3FC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87AF7-8A4C-44DA-81C7-6075148EA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7470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2208A1-50ED-495F-BF39-7697160B2B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93669"/>
            <a:ext cx="2628900" cy="4583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935769-8BD2-4351-8ABE-5F4B768320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593667"/>
            <a:ext cx="7734300" cy="45832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1CBDC-F742-4AF4-9646-FC24A6355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2EFF1-22D6-4470-B5F9-BC53C22A7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85277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534F0-EF6A-4907-90C6-63CA4BCD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79079-1E53-47FB-8845-D4F6C387B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5A981-2A51-4CC0-A658-E0F29A666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4994D-58FE-48B8-81CA-C89D00EA6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5689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34554-A22A-456C-A0C6-992FE43EF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5E6CC-CEF0-4752-909B-5829696CF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AABFC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9A874-5366-427D-920E-31B8DE308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86039-7C7B-41B2-B767-EC74076B3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75436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5C704-FD95-47F6-A458-7E1E2A649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0F898-8E1B-47A2-A3EC-0141FF994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78B078-C614-48A6-919C-BE78AA83A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9CC175-CA55-4DD4-B36F-09606D0DB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C46834-A971-4E00-95C0-AB30652BC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5172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65360-43D4-4DB3-A2BB-5D15E6F83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81104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C6908-67C6-4D21-8E36-232E00A07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9F7441-4D70-4777-8361-84A079B7C8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57ACBC-1D1B-49F7-9324-3ED0F484E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93BA5E-ECF2-4E7E-A97C-A42D02DC91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084EA6-2B60-4155-9431-51BE09F9A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B49A16-E37C-40B2-B551-0993C6F4C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33765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28942-23ED-4C59-B219-42F79CEC0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421698-12C0-41F4-BD64-B1861C9FD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1FC771-CA77-4BB0-AC63-F78CEC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61950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A72BC6-A2E5-4837-9086-3FB52BB7F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15ACD-DB1F-4B14-938A-ECF68FCDC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2690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3ACC1-5EEA-48F2-A755-E80CED1F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83958"/>
            <a:ext cx="3932237" cy="97344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34CC2-98E2-4C15-AB7D-6C48D6757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83958"/>
            <a:ext cx="6172200" cy="47770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52B73-59A9-4332-B367-C633E8A9D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55B23-370B-47E0-8B84-743936AF9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59534-EAE7-4599-B96B-D8FAB1960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1981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8D2E7-3046-4CA7-9191-D31C51EB9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90C515-8A88-4C0C-AC73-ABBB06DA1F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7D9C2-1172-41E5-820D-42900DE5C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5D0EC-532E-4314-827A-C39035F7E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3367B-BA91-4B83-A920-CE13B91CA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54589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5BCAD-0511-4BBE-99A2-FAB52495F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0506"/>
            <a:ext cx="8180650" cy="4080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190FA6-FABE-4DC5-BB45-821B23AD99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35348"/>
            <a:ext cx="10515600" cy="49416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4FE36-2203-4F9A-AA7B-8004472BA3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9AC23"/>
                </a:solidFill>
              </a:defRPr>
            </a:lvl1pPr>
          </a:lstStyle>
          <a:p>
            <a:fld id="{F9076CC6-0B10-4E86-BD70-DFE29CA69112}" type="datetimeFigureOut">
              <a:rPr lang="en-NL" smtClean="0"/>
              <a:t>10/01/2024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8A312-90BF-4923-ABB7-2405476E89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9AC23"/>
                </a:solidFill>
              </a:defRPr>
            </a:lvl1pPr>
          </a:lstStyle>
          <a:p>
            <a:endParaRPr lang="en-NL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B1F02E8-4334-440A-916F-2E7495C09FD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401175" y="250826"/>
            <a:ext cx="1952625" cy="762000"/>
          </a:xfrm>
          <a:prstGeom prst="rect">
            <a:avLst/>
          </a:prstGeom>
        </p:spPr>
      </p:pic>
      <p:pic>
        <p:nvPicPr>
          <p:cNvPr id="1026" name="Picture 2" descr="IKNL Integraal Kankercentrum Nederland - YouTube">
            <a:extLst>
              <a:ext uri="{FF2B5EF4-FFF2-40B4-BE49-F238E27FC236}">
                <a16:creationId xmlns:a16="http://schemas.microsoft.com/office/drawing/2014/main" id="{A5D060B5-4E86-22A2-F7D1-19218AF878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75" b="26196"/>
          <a:stretch/>
        </p:blipFill>
        <p:spPr bwMode="auto">
          <a:xfrm>
            <a:off x="10691683" y="6362518"/>
            <a:ext cx="662117" cy="38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o we are - eScience Center">
            <a:extLst>
              <a:ext uri="{FF2B5EF4-FFF2-40B4-BE49-F238E27FC236}">
                <a16:creationId xmlns:a16="http://schemas.microsoft.com/office/drawing/2014/main" id="{231BAE1A-9768-8FFE-3018-29DCD9A2F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8463" y="6396979"/>
            <a:ext cx="1181898" cy="325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00EF72-D6EC-7F0E-D62C-CDEA8A7654FC}"/>
              </a:ext>
            </a:extLst>
          </p:cNvPr>
          <p:cNvSpPr txBox="1"/>
          <p:nvPr/>
        </p:nvSpPr>
        <p:spPr>
          <a:xfrm>
            <a:off x="10377487" y="6176963"/>
            <a:ext cx="11019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>
                <a:solidFill>
                  <a:schemeClr val="bg1">
                    <a:lumMod val="50000"/>
                  </a:schemeClr>
                </a:solidFill>
              </a:rPr>
              <a:t>Jointly organized by: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78FFB2-4DE6-FCC9-8A3E-7C210AB8C2C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971578" y="209830"/>
            <a:ext cx="2489945" cy="91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611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0F497B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F497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F497B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F497B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F497B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F497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F9FC9-7A7F-1E1F-BF7D-D8638979DE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Introduction to Privacy Enhancing 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70202A-A492-5903-47CC-761CABE75A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64807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Secret sharing: an example</a:t>
            </a:r>
          </a:p>
        </p:txBody>
      </p:sp>
      <p:pic>
        <p:nvPicPr>
          <p:cNvPr id="3" name="Picture 2" descr="A screenshot of a math problem&#10;&#10;Description automatically generated">
            <a:extLst>
              <a:ext uri="{FF2B5EF4-FFF2-40B4-BE49-F238E27FC236}">
                <a16:creationId xmlns:a16="http://schemas.microsoft.com/office/drawing/2014/main" id="{D61208EE-2F24-F9B0-AA6C-83545EC4C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844" y="1485563"/>
            <a:ext cx="8281358" cy="537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5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Differential privacy: </a:t>
            </a:r>
            <a:br>
              <a:rPr lang="en-US">
                <a:ea typeface="Source Sans Pro SemiBold"/>
              </a:rPr>
            </a:br>
            <a:r>
              <a:rPr lang="en-US">
                <a:ea typeface="Source Sans Pro SemiBold"/>
              </a:rPr>
              <a:t>Add noise</a:t>
            </a:r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2F0021ED-934D-7E5B-0EC7-F66C032AB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7134" y="1720187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031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partitioning</a:t>
            </a:r>
          </a:p>
        </p:txBody>
      </p:sp>
      <p:pic>
        <p:nvPicPr>
          <p:cNvPr id="3" name="Picture 2" descr="A pair of scissors and vertical partitioning&#10;&#10;Description automatically generated">
            <a:extLst>
              <a:ext uri="{FF2B5EF4-FFF2-40B4-BE49-F238E27FC236}">
                <a16:creationId xmlns:a16="http://schemas.microsoft.com/office/drawing/2014/main" id="{58FB1987-A97E-5971-421C-60D0A14517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5" t="14496" r="-118" b="-210"/>
          <a:stretch/>
        </p:blipFill>
        <p:spPr>
          <a:xfrm>
            <a:off x="838200" y="1504097"/>
            <a:ext cx="9647858" cy="464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684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6BA12-D728-F291-AB7F-EC71B98EB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Source Sans Pro SemiBold"/>
              </a:rPr>
              <a:t>Projects usually combine techniques</a:t>
            </a:r>
          </a:p>
        </p:txBody>
      </p:sp>
      <p:pic>
        <p:nvPicPr>
          <p:cNvPr id="4" name="Content Placeholder 3" descr="Bi Bim Bap Korean cuisine">
            <a:extLst>
              <a:ext uri="{FF2B5EF4-FFF2-40B4-BE49-F238E27FC236}">
                <a16:creationId xmlns:a16="http://schemas.microsoft.com/office/drawing/2014/main" id="{216B876E-9629-6B0F-411F-652609441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9915" y="1094937"/>
            <a:ext cx="7426792" cy="494188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DA411E-7D9B-83A9-5DD2-16E2226A8B3B}"/>
              </a:ext>
            </a:extLst>
          </p:cNvPr>
          <p:cNvSpPr txBox="1"/>
          <p:nvPr/>
        </p:nvSpPr>
        <p:spPr>
          <a:xfrm>
            <a:off x="2534248" y="1710675"/>
            <a:ext cx="1967552" cy="646331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a typeface="Source Sans Pro"/>
              </a:rPr>
              <a:t>Federated analysis as a base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01D4E3-ECBF-6029-B86C-20A48E118807}"/>
              </a:ext>
            </a:extLst>
          </p:cNvPr>
          <p:cNvSpPr txBox="1"/>
          <p:nvPr/>
        </p:nvSpPr>
        <p:spPr>
          <a:xfrm>
            <a:off x="2770731" y="4697363"/>
            <a:ext cx="1967552" cy="92333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a typeface="Source Sans Pro"/>
              </a:rPr>
              <a:t>Sprinkle in some differential privacy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738555-A375-D839-9A65-5DEC58CA51C2}"/>
              </a:ext>
            </a:extLst>
          </p:cNvPr>
          <p:cNvSpPr txBox="1"/>
          <p:nvPr/>
        </p:nvSpPr>
        <p:spPr>
          <a:xfrm>
            <a:off x="6931205" y="1706097"/>
            <a:ext cx="1967552" cy="92333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a typeface="Source Sans Pro"/>
              </a:rPr>
              <a:t>Combine the ingredients using secret sharing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F72801-5A23-B739-2FF6-69F1819F6AA6}"/>
              </a:ext>
            </a:extLst>
          </p:cNvPr>
          <p:cNvSpPr txBox="1"/>
          <p:nvPr/>
        </p:nvSpPr>
        <p:spPr>
          <a:xfrm>
            <a:off x="2306523" y="3085778"/>
            <a:ext cx="1967552" cy="1200329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a typeface="Source Sans Pro"/>
              </a:rPr>
              <a:t>Peel off the identifying features from the records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FFD565-B65D-F842-723E-4A63F37961BA}"/>
              </a:ext>
            </a:extLst>
          </p:cNvPr>
          <p:cNvSpPr txBox="1"/>
          <p:nvPr/>
        </p:nvSpPr>
        <p:spPr>
          <a:xfrm>
            <a:off x="7179452" y="4236684"/>
            <a:ext cx="1967552" cy="92333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a typeface="Source Sans Pro"/>
              </a:rPr>
              <a:t>Your delicious insights are ready to serve!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131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0726C-CEE2-912B-1CC0-4C53734E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Source Sans Pro SemiBold"/>
              </a:rPr>
              <a:t>Technology doesn't solve everything!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C0637-9D53-5B80-118E-E9971D51C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Source Sans Pro"/>
              </a:rPr>
              <a:t>Privacy enhancing technology is only a small part of the data sharing puzzle</a:t>
            </a:r>
            <a:endParaRPr lang="en-US"/>
          </a:p>
          <a:p>
            <a:r>
              <a:rPr lang="en-US">
                <a:ea typeface="Source Sans Pro"/>
              </a:rPr>
              <a:t>Some other factors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Source Sans Pro"/>
              </a:rPr>
              <a:t>Trust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Source Sans Pro"/>
              </a:rPr>
              <a:t>Regulations (either general or specific to the location)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Source Sans Pro"/>
              </a:rPr>
              <a:t>Data harmonization</a:t>
            </a:r>
          </a:p>
          <a:p>
            <a:endParaRPr lang="en-US"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493446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Classic analysis: </a:t>
            </a:r>
            <a:br>
              <a:rPr lang="en-US">
                <a:ea typeface="Source Sans Pro SemiBold"/>
              </a:rPr>
            </a:br>
            <a:r>
              <a:rPr lang="en-US"/>
              <a:t>Collect the data in one place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A1362A-7448-B666-2C8C-A6CC9EEA2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503" y="1133219"/>
            <a:ext cx="8382000" cy="471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244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anonymization:</a:t>
            </a:r>
            <a:br>
              <a:rPr lang="en-US">
                <a:ea typeface="Source Sans Pro SemiBold"/>
              </a:rPr>
            </a:br>
            <a:r>
              <a:rPr lang="en-US">
                <a:ea typeface="Source Sans Pro SemiBold"/>
              </a:rPr>
              <a:t>Remove sensitive fields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7935E5-99A9-3681-5F07-78ECEE82F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224" y="169744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49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Federated data analysis:</a:t>
            </a:r>
            <a:br>
              <a:rPr lang="en-US">
                <a:ea typeface="Source Sans Pro SemiBold"/>
              </a:rPr>
            </a:br>
            <a:r>
              <a:rPr lang="en-US">
                <a:ea typeface="Source Sans Pro SemiBold"/>
              </a:rPr>
              <a:t>Send analysis to the source, then aggregate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E50CA9-F362-2100-001E-6EFD3660C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448" y="1390366"/>
            <a:ext cx="8029432" cy="452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999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Federated learning:</a:t>
            </a:r>
            <a:br>
              <a:rPr lang="en-US">
                <a:ea typeface="Source Sans Pro SemiBold"/>
              </a:rPr>
            </a:br>
            <a:r>
              <a:rPr lang="en-US">
                <a:ea typeface="Source Sans Pro SemiBold"/>
              </a:rPr>
              <a:t>Train models locally, then aggregate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CCC8D3-39CE-A4E8-087B-D5066D9A3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090" y="1413112"/>
            <a:ext cx="8723194" cy="490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572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9265"/>
            <a:ext cx="8180650" cy="408020"/>
          </a:xfrm>
        </p:spPr>
        <p:txBody>
          <a:bodyPr/>
          <a:lstStyle/>
          <a:p>
            <a:r>
              <a:rPr lang="en-US">
                <a:ea typeface="Source Sans Pro SemiBold"/>
              </a:rPr>
              <a:t>Federated learning and analysis can still leak data!</a:t>
            </a:r>
          </a:p>
        </p:txBody>
      </p:sp>
      <p:pic>
        <p:nvPicPr>
          <p:cNvPr id="4" name="Picture 3" descr="A collage of images&#10;&#10;Description automatically generated">
            <a:extLst>
              <a:ext uri="{FF2B5EF4-FFF2-40B4-BE49-F238E27FC236}">
                <a16:creationId xmlns:a16="http://schemas.microsoft.com/office/drawing/2014/main" id="{827E78D0-0DBC-989C-B310-81B39D53A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413" y="1368535"/>
            <a:ext cx="7961586" cy="448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20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Secure multiparty computation:</a:t>
            </a:r>
            <a:br>
              <a:rPr lang="en-US">
                <a:ea typeface="Source Sans Pro SemiBold"/>
              </a:rPr>
            </a:br>
            <a:r>
              <a:rPr lang="en-US"/>
              <a:t>Send around encrypted puzzle pieces</a:t>
            </a:r>
          </a:p>
        </p:txBody>
      </p:sp>
      <p:pic>
        <p:nvPicPr>
          <p:cNvPr id="4" name="Picture 3" descr="A diagram of a mathematical function&#10;&#10;Description automatically generated">
            <a:extLst>
              <a:ext uri="{FF2B5EF4-FFF2-40B4-BE49-F238E27FC236}">
                <a16:creationId xmlns:a16="http://schemas.microsoft.com/office/drawing/2014/main" id="{ADFF9687-FFFB-34EC-70BB-D59DB163C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379" y="1219637"/>
            <a:ext cx="9021379" cy="513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316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Secret sharing: an example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722DE6C-7A4D-9EFD-A37D-42DBBB9903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1264"/>
          <a:stretch/>
        </p:blipFill>
        <p:spPr>
          <a:xfrm>
            <a:off x="1606526" y="898537"/>
            <a:ext cx="7942150" cy="565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610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7544F-B6AA-DDAC-C288-78BA1CA8F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6836C-2B65-05D5-3E25-1847F61BB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Secret sharing: an example</a:t>
            </a:r>
          </a:p>
        </p:txBody>
      </p:sp>
      <p:pic>
        <p:nvPicPr>
          <p:cNvPr id="4" name="Picture 3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DF557BA6-75B2-988B-2129-7EA36D81F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476" y="1115692"/>
            <a:ext cx="7907547" cy="462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30854"/>
      </p:ext>
    </p:extLst>
  </p:cSld>
  <p:clrMapOvr>
    <a:masterClrMapping/>
  </p:clrMapOvr>
</p:sld>
</file>

<file path=ppt/theme/theme1.xml><?xml version="1.0" encoding="utf-8"?>
<a:theme xmlns:a="http://schemas.openxmlformats.org/drawingml/2006/main" name="vantage6-template-worksho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ster.potx" id="{33619C8A-87D7-4915-AE34-E1E478F6E586}" vid="{5257655C-AEBA-4153-B03A-D7D8D941279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164C23EC47024F97AA423E75479F12" ma:contentTypeVersion="18" ma:contentTypeDescription="Create a new document." ma:contentTypeScope="" ma:versionID="108453ed9b46aec3b70b3a9a4d9bd7ac">
  <xsd:schema xmlns:xsd="http://www.w3.org/2001/XMLSchema" xmlns:xs="http://www.w3.org/2001/XMLSchema" xmlns:p="http://schemas.microsoft.com/office/2006/metadata/properties" xmlns:ns2="af34c8a9-9806-44d6-aa44-d772f2793323" xmlns:ns3="26898810-f9b9-406f-8188-8f8f7cdf5520" targetNamespace="http://schemas.microsoft.com/office/2006/metadata/properties" ma:root="true" ma:fieldsID="52bb5089fb0674458b27754d2b24d983" ns2:_="" ns3:_="">
    <xsd:import namespace="af34c8a9-9806-44d6-aa44-d772f2793323"/>
    <xsd:import namespace="26898810-f9b9-406f-8188-8f8f7cdf552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34c8a9-9806-44d6-aa44-d772f27933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c0ad629c-0c64-4cfd-a7c6-02f1c6e4954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898810-f9b9-406f-8188-8f8f7cdf5520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4188a644-1cf1-4326-943c-8fefd27dd543}" ma:internalName="TaxCatchAll" ma:showField="CatchAllData" ma:web="26898810-f9b9-406f-8188-8f8f7cdf552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D7DDECB-4DB6-4FC7-872F-1054CABC7EED}">
  <ds:schemaRefs>
    <ds:schemaRef ds:uri="26898810-f9b9-406f-8188-8f8f7cdf5520"/>
    <ds:schemaRef ds:uri="af34c8a9-9806-44d6-aa44-d772f279332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8C92116-0E62-45E4-A606-D334EE2D2AD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vantage6-template-workshop</Template>
  <Application>Microsoft Office PowerPoint</Application>
  <PresentationFormat>Widescreen</PresentationFormat>
  <Slides>14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vantage6-template-workshop</vt:lpstr>
      <vt:lpstr>Introduction to Privacy Enhancing Technology</vt:lpstr>
      <vt:lpstr>Classic analysis:  Collect the data in one place</vt:lpstr>
      <vt:lpstr>Data anonymization: Remove sensitive fields</vt:lpstr>
      <vt:lpstr>Federated data analysis: Send analysis to the source, then aggregate</vt:lpstr>
      <vt:lpstr>Federated learning: Train models locally, then aggregate</vt:lpstr>
      <vt:lpstr>Federated learning and analysis can still leak data!</vt:lpstr>
      <vt:lpstr>Secure multiparty computation: Send around encrypted puzzle pieces</vt:lpstr>
      <vt:lpstr>Secret sharing: an example</vt:lpstr>
      <vt:lpstr>Secret sharing: an example</vt:lpstr>
      <vt:lpstr>Secret sharing: an example</vt:lpstr>
      <vt:lpstr>Differential privacy:  Add noise</vt:lpstr>
      <vt:lpstr>Data partitioning</vt:lpstr>
      <vt:lpstr>Projects usually combine techniques</vt:lpstr>
      <vt:lpstr>Technology doesn't solve everything!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Walter Baccinelli</dc:creator>
  <cp:revision>66</cp:revision>
  <dcterms:created xsi:type="dcterms:W3CDTF">2024-08-23T13:33:44Z</dcterms:created>
  <dcterms:modified xsi:type="dcterms:W3CDTF">2024-10-01T11:58:44Z</dcterms:modified>
</cp:coreProperties>
</file>

<file path=docProps/thumbnail.jpeg>
</file>